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traight Connector 7"/>
          <p:cNvSpPr/>
          <p:nvPr/>
        </p:nvSpPr>
        <p:spPr>
          <a:xfrm flipH="1" flipV="1">
            <a:off x="630254" y="1838499"/>
            <a:ext cx="2737262" cy="1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95" name="Oval 9"/>
          <p:cNvSpPr/>
          <p:nvPr/>
        </p:nvSpPr>
        <p:spPr>
          <a:xfrm>
            <a:off x="902148" y="788028"/>
            <a:ext cx="2193474" cy="2111829"/>
          </a:xfrm>
          <a:prstGeom prst="ellipse">
            <a:avLst/>
          </a:pr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96" name="Oval 10"/>
          <p:cNvSpPr/>
          <p:nvPr/>
        </p:nvSpPr>
        <p:spPr>
          <a:xfrm>
            <a:off x="1030056" y="918658"/>
            <a:ext cx="1932215" cy="1839685"/>
          </a:xfrm>
          <a:prstGeom prst="ellipse">
            <a:avLst/>
          </a:pr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97" name="Oval 11"/>
          <p:cNvSpPr/>
          <p:nvPr/>
        </p:nvSpPr>
        <p:spPr>
          <a:xfrm>
            <a:off x="1185293" y="1050069"/>
            <a:ext cx="1621741" cy="1590665"/>
          </a:xfrm>
          <a:prstGeom prst="ellipse">
            <a:avLst/>
          </a:pr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98" name="Straight Arrow Connector 77"/>
          <p:cNvSpPr/>
          <p:nvPr/>
        </p:nvSpPr>
        <p:spPr>
          <a:xfrm>
            <a:off x="2726491" y="1040533"/>
            <a:ext cx="47903" cy="56766"/>
          </a:xfrm>
          <a:prstGeom prst="line">
            <a:avLst/>
          </a:prstGeom>
          <a:ln w="6350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99" name="TextBox 239"/>
          <p:cNvSpPr txBox="1"/>
          <p:nvPr/>
        </p:nvSpPr>
        <p:spPr>
          <a:xfrm>
            <a:off x="2144640" y="14924"/>
            <a:ext cx="3464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θ</a:t>
            </a:r>
          </a:p>
        </p:txBody>
      </p:sp>
      <p:sp>
        <p:nvSpPr>
          <p:cNvPr id="100" name="Straight Arrow Connector 175"/>
          <p:cNvSpPr/>
          <p:nvPr/>
        </p:nvSpPr>
        <p:spPr>
          <a:xfrm>
            <a:off x="2662487" y="1003184"/>
            <a:ext cx="162707" cy="139424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01" name="Straight Arrow Connector 175"/>
          <p:cNvSpPr/>
          <p:nvPr/>
        </p:nvSpPr>
        <p:spPr>
          <a:xfrm>
            <a:off x="2658614" y="1160854"/>
            <a:ext cx="162707" cy="177524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02" name="Straight Arrow Connector 175"/>
          <p:cNvSpPr/>
          <p:nvPr/>
        </p:nvSpPr>
        <p:spPr>
          <a:xfrm>
            <a:off x="2598675" y="1318524"/>
            <a:ext cx="162707" cy="215624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05" name="Group"/>
          <p:cNvGrpSpPr/>
          <p:nvPr/>
        </p:nvGrpSpPr>
        <p:grpSpPr>
          <a:xfrm>
            <a:off x="1978565" y="349096"/>
            <a:ext cx="485429" cy="124571"/>
            <a:chOff x="0" y="0"/>
            <a:chExt cx="485427" cy="124570"/>
          </a:xfrm>
        </p:grpSpPr>
        <p:sp>
          <p:nvSpPr>
            <p:cNvPr id="103" name="Arc 238"/>
            <p:cNvSpPr/>
            <p:nvPr/>
          </p:nvSpPr>
          <p:spPr>
            <a:xfrm>
              <a:off x="0" y="0"/>
              <a:ext cx="446494" cy="94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8660" fill="norm" stroke="1" extrusionOk="0">
                  <a:moveTo>
                    <a:pt x="0" y="1312"/>
                  </a:moveTo>
                  <a:lnTo>
                    <a:pt x="0" y="1312"/>
                  </a:lnTo>
                  <a:cubicBezTo>
                    <a:pt x="7520" y="-2940"/>
                    <a:pt x="15194" y="3223"/>
                    <a:pt x="21600" y="18660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104" name="Line"/>
            <p:cNvSpPr/>
            <p:nvPr/>
          </p:nvSpPr>
          <p:spPr>
            <a:xfrm>
              <a:off x="381650" y="58892"/>
              <a:ext cx="103778" cy="65679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06" name="Oval 91"/>
          <p:cNvSpPr/>
          <p:nvPr/>
        </p:nvSpPr>
        <p:spPr>
          <a:xfrm>
            <a:off x="4641136" y="789486"/>
            <a:ext cx="2193473" cy="2111830"/>
          </a:xfrm>
          <a:prstGeom prst="ellipse">
            <a:avLst/>
          </a:prstGeom>
          <a:ln w="12700">
            <a:solidFill>
              <a:srgbClr val="767171"/>
            </a:solidFill>
            <a:miter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07" name="Freeform 134"/>
          <p:cNvSpPr/>
          <p:nvPr/>
        </p:nvSpPr>
        <p:spPr>
          <a:xfrm>
            <a:off x="5188070" y="597466"/>
            <a:ext cx="1101006" cy="11247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8" h="21600" fill="norm" stroke="1" extrusionOk="0">
                <a:moveTo>
                  <a:pt x="0" y="0"/>
                </a:moveTo>
                <a:cubicBezTo>
                  <a:pt x="4648" y="1127"/>
                  <a:pt x="9295" y="2254"/>
                  <a:pt x="12216" y="3512"/>
                </a:cubicBezTo>
                <a:cubicBezTo>
                  <a:pt x="15138" y="4771"/>
                  <a:pt x="16052" y="6000"/>
                  <a:pt x="17528" y="7551"/>
                </a:cubicBezTo>
                <a:cubicBezTo>
                  <a:pt x="19003" y="9102"/>
                  <a:pt x="20538" y="11034"/>
                  <a:pt x="21069" y="12820"/>
                </a:cubicBezTo>
                <a:cubicBezTo>
                  <a:pt x="21600" y="14605"/>
                  <a:pt x="21187" y="16800"/>
                  <a:pt x="20715" y="18263"/>
                </a:cubicBezTo>
                <a:cubicBezTo>
                  <a:pt x="20243" y="19727"/>
                  <a:pt x="18236" y="21600"/>
                  <a:pt x="18236" y="21600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8" name="Freeform 135"/>
          <p:cNvSpPr/>
          <p:nvPr/>
        </p:nvSpPr>
        <p:spPr>
          <a:xfrm>
            <a:off x="6102470" y="643186"/>
            <a:ext cx="412142" cy="1371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88" h="21600" fill="norm" stroke="1" extrusionOk="0">
                <a:moveTo>
                  <a:pt x="7379" y="0"/>
                </a:moveTo>
                <a:cubicBezTo>
                  <a:pt x="11607" y="2280"/>
                  <a:pt x="15835" y="4560"/>
                  <a:pt x="17987" y="7056"/>
                </a:cubicBezTo>
                <a:cubicBezTo>
                  <a:pt x="20140" y="9552"/>
                  <a:pt x="21600" y="12864"/>
                  <a:pt x="20293" y="14976"/>
                </a:cubicBezTo>
                <a:cubicBezTo>
                  <a:pt x="18986" y="17088"/>
                  <a:pt x="13529" y="18624"/>
                  <a:pt x="10147" y="19728"/>
                </a:cubicBezTo>
                <a:cubicBezTo>
                  <a:pt x="6764" y="20832"/>
                  <a:pt x="0" y="21600"/>
                  <a:pt x="0" y="21600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Freeform 136"/>
          <p:cNvSpPr/>
          <p:nvPr/>
        </p:nvSpPr>
        <p:spPr>
          <a:xfrm>
            <a:off x="5919590" y="1237546"/>
            <a:ext cx="960121" cy="10152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9" fill="norm" stroke="1" extrusionOk="0">
                <a:moveTo>
                  <a:pt x="21600" y="0"/>
                </a:moveTo>
                <a:cubicBezTo>
                  <a:pt x="20503" y="5021"/>
                  <a:pt x="19406" y="10041"/>
                  <a:pt x="17486" y="13367"/>
                </a:cubicBezTo>
                <a:cubicBezTo>
                  <a:pt x="15566" y="16692"/>
                  <a:pt x="12514" y="18597"/>
                  <a:pt x="10080" y="19953"/>
                </a:cubicBezTo>
                <a:cubicBezTo>
                  <a:pt x="7646" y="21309"/>
                  <a:pt x="4560" y="21406"/>
                  <a:pt x="2880" y="21503"/>
                </a:cubicBezTo>
                <a:cubicBezTo>
                  <a:pt x="1200" y="21600"/>
                  <a:pt x="0" y="20535"/>
                  <a:pt x="0" y="20535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Freeform 137"/>
          <p:cNvSpPr/>
          <p:nvPr/>
        </p:nvSpPr>
        <p:spPr>
          <a:xfrm>
            <a:off x="5553830" y="2161090"/>
            <a:ext cx="1371601" cy="3649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11" fill="norm" stroke="1" extrusionOk="0">
                <a:moveTo>
                  <a:pt x="21600" y="0"/>
                </a:moveTo>
                <a:cubicBezTo>
                  <a:pt x="18816" y="6216"/>
                  <a:pt x="16032" y="12431"/>
                  <a:pt x="14112" y="15869"/>
                </a:cubicBezTo>
                <a:cubicBezTo>
                  <a:pt x="12192" y="19308"/>
                  <a:pt x="11472" y="20013"/>
                  <a:pt x="10080" y="20630"/>
                </a:cubicBezTo>
                <a:cubicBezTo>
                  <a:pt x="8688" y="21247"/>
                  <a:pt x="7248" y="21600"/>
                  <a:pt x="5760" y="19572"/>
                </a:cubicBezTo>
                <a:cubicBezTo>
                  <a:pt x="4272" y="17544"/>
                  <a:pt x="2112" y="11197"/>
                  <a:pt x="1152" y="8464"/>
                </a:cubicBezTo>
                <a:cubicBezTo>
                  <a:pt x="192" y="5731"/>
                  <a:pt x="0" y="3174"/>
                  <a:pt x="0" y="3174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1" name="Freeform 138"/>
          <p:cNvSpPr/>
          <p:nvPr/>
        </p:nvSpPr>
        <p:spPr>
          <a:xfrm>
            <a:off x="4538846" y="963081"/>
            <a:ext cx="1490473" cy="612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98" fill="norm" stroke="1" extrusionOk="0">
                <a:moveTo>
                  <a:pt x="0" y="13478"/>
                </a:moveTo>
                <a:cubicBezTo>
                  <a:pt x="2242" y="9789"/>
                  <a:pt x="4483" y="6100"/>
                  <a:pt x="6493" y="3854"/>
                </a:cubicBezTo>
                <a:cubicBezTo>
                  <a:pt x="8503" y="1609"/>
                  <a:pt x="10204" y="112"/>
                  <a:pt x="12059" y="5"/>
                </a:cubicBezTo>
                <a:cubicBezTo>
                  <a:pt x="13914" y="-102"/>
                  <a:pt x="16211" y="1502"/>
                  <a:pt x="17625" y="3213"/>
                </a:cubicBezTo>
                <a:cubicBezTo>
                  <a:pt x="19038" y="4924"/>
                  <a:pt x="19877" y="7223"/>
                  <a:pt x="20540" y="10270"/>
                </a:cubicBezTo>
                <a:cubicBezTo>
                  <a:pt x="21202" y="13318"/>
                  <a:pt x="21600" y="21498"/>
                  <a:pt x="21600" y="21498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2" name="Freeform 139"/>
          <p:cNvSpPr/>
          <p:nvPr/>
        </p:nvSpPr>
        <p:spPr>
          <a:xfrm>
            <a:off x="4602854" y="1229250"/>
            <a:ext cx="1252729" cy="1004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55" fill="norm" stroke="1" extrusionOk="0">
                <a:moveTo>
                  <a:pt x="0" y="21355"/>
                </a:moveTo>
                <a:cubicBezTo>
                  <a:pt x="762" y="17550"/>
                  <a:pt x="1524" y="13745"/>
                  <a:pt x="2523" y="10863"/>
                </a:cubicBezTo>
                <a:cubicBezTo>
                  <a:pt x="3521" y="7980"/>
                  <a:pt x="4651" y="5811"/>
                  <a:pt x="5991" y="4062"/>
                </a:cubicBezTo>
                <a:cubicBezTo>
                  <a:pt x="7331" y="2313"/>
                  <a:pt x="8961" y="986"/>
                  <a:pt x="10564" y="370"/>
                </a:cubicBezTo>
                <a:cubicBezTo>
                  <a:pt x="12166" y="-245"/>
                  <a:pt x="14137" y="14"/>
                  <a:pt x="15609" y="370"/>
                </a:cubicBezTo>
                <a:cubicBezTo>
                  <a:pt x="17080" y="727"/>
                  <a:pt x="18394" y="1795"/>
                  <a:pt x="19393" y="2508"/>
                </a:cubicBezTo>
                <a:cubicBezTo>
                  <a:pt x="20391" y="3220"/>
                  <a:pt x="21600" y="4645"/>
                  <a:pt x="21600" y="4645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3" name="Freeform 140"/>
          <p:cNvSpPr/>
          <p:nvPr/>
        </p:nvSpPr>
        <p:spPr>
          <a:xfrm>
            <a:off x="4936404" y="1439059"/>
            <a:ext cx="672291" cy="1444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4" fill="norm" stroke="1" extrusionOk="0">
                <a:moveTo>
                  <a:pt x="11829" y="21504"/>
                </a:moveTo>
                <a:cubicBezTo>
                  <a:pt x="8423" y="19201"/>
                  <a:pt x="5018" y="16898"/>
                  <a:pt x="3072" y="14970"/>
                </a:cubicBezTo>
                <a:cubicBezTo>
                  <a:pt x="1126" y="13041"/>
                  <a:pt x="445" y="11589"/>
                  <a:pt x="153" y="9933"/>
                </a:cubicBezTo>
                <a:cubicBezTo>
                  <a:pt x="-139" y="8276"/>
                  <a:pt x="-139" y="6438"/>
                  <a:pt x="1320" y="5032"/>
                </a:cubicBezTo>
                <a:cubicBezTo>
                  <a:pt x="2780" y="3625"/>
                  <a:pt x="6137" y="2309"/>
                  <a:pt x="8910" y="1492"/>
                </a:cubicBezTo>
                <a:cubicBezTo>
                  <a:pt x="11683" y="675"/>
                  <a:pt x="15866" y="358"/>
                  <a:pt x="17958" y="131"/>
                </a:cubicBezTo>
                <a:cubicBezTo>
                  <a:pt x="20050" y="-96"/>
                  <a:pt x="20756" y="17"/>
                  <a:pt x="21461" y="131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4" name="Freeform 141"/>
          <p:cNvSpPr/>
          <p:nvPr/>
        </p:nvSpPr>
        <p:spPr>
          <a:xfrm>
            <a:off x="5231483" y="1676458"/>
            <a:ext cx="1044724" cy="1216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8" h="21600" fill="norm" stroke="1" extrusionOk="0">
                <a:moveTo>
                  <a:pt x="21428" y="21600"/>
                </a:moveTo>
                <a:cubicBezTo>
                  <a:pt x="17646" y="21072"/>
                  <a:pt x="13863" y="20544"/>
                  <a:pt x="10925" y="19489"/>
                </a:cubicBezTo>
                <a:cubicBezTo>
                  <a:pt x="7987" y="18433"/>
                  <a:pt x="5548" y="16728"/>
                  <a:pt x="3798" y="15266"/>
                </a:cubicBezTo>
                <a:cubicBezTo>
                  <a:pt x="2047" y="13805"/>
                  <a:pt x="1016" y="12478"/>
                  <a:pt x="422" y="10719"/>
                </a:cubicBezTo>
                <a:cubicBezTo>
                  <a:pt x="-172" y="8959"/>
                  <a:pt x="-47" y="6496"/>
                  <a:pt x="234" y="4710"/>
                </a:cubicBezTo>
                <a:cubicBezTo>
                  <a:pt x="516" y="2923"/>
                  <a:pt x="1313" y="1462"/>
                  <a:pt x="2110" y="0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5" name="Straight Arrow Connector 148"/>
          <p:cNvSpPr/>
          <p:nvPr/>
        </p:nvSpPr>
        <p:spPr>
          <a:xfrm flipV="1">
            <a:off x="5215502" y="1215705"/>
            <a:ext cx="130133" cy="30986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6" name="Straight Arrow Connector 149"/>
          <p:cNvSpPr/>
          <p:nvPr/>
        </p:nvSpPr>
        <p:spPr>
          <a:xfrm flipV="1">
            <a:off x="5115207" y="1539297"/>
            <a:ext cx="100296" cy="72972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7" name="Straight Arrow Connector 157"/>
          <p:cNvSpPr/>
          <p:nvPr/>
        </p:nvSpPr>
        <p:spPr>
          <a:xfrm flipV="1">
            <a:off x="5229218" y="1941634"/>
            <a:ext cx="13717" cy="168700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8" name="Straight Arrow Connector 160"/>
          <p:cNvSpPr/>
          <p:nvPr/>
        </p:nvSpPr>
        <p:spPr>
          <a:xfrm flipV="1">
            <a:off x="5370950" y="963082"/>
            <a:ext cx="119615" cy="145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19" name="Straight Arrow Connector 171"/>
          <p:cNvSpPr/>
          <p:nvPr/>
        </p:nvSpPr>
        <p:spPr>
          <a:xfrm flipH="1" flipV="1">
            <a:off x="5710984" y="2371071"/>
            <a:ext cx="165066" cy="110289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0" name="Straight Arrow Connector 175"/>
          <p:cNvSpPr/>
          <p:nvPr/>
        </p:nvSpPr>
        <p:spPr>
          <a:xfrm>
            <a:off x="5981420" y="876634"/>
            <a:ext cx="111907" cy="114025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1" name="Straight Arrow Connector 177"/>
          <p:cNvSpPr/>
          <p:nvPr/>
        </p:nvSpPr>
        <p:spPr>
          <a:xfrm>
            <a:off x="6513934" y="1420985"/>
            <a:ext cx="7281" cy="147436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2" name="Straight Arrow Connector 183"/>
          <p:cNvSpPr/>
          <p:nvPr/>
        </p:nvSpPr>
        <p:spPr>
          <a:xfrm flipH="1">
            <a:off x="6333591" y="2108125"/>
            <a:ext cx="134442" cy="87733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23" name="TextBox 239"/>
          <p:cNvSpPr txBox="1"/>
          <p:nvPr/>
        </p:nvSpPr>
        <p:spPr>
          <a:xfrm>
            <a:off x="5891340" y="14924"/>
            <a:ext cx="3464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θ</a:t>
            </a:r>
          </a:p>
        </p:txBody>
      </p:sp>
      <p:grpSp>
        <p:nvGrpSpPr>
          <p:cNvPr id="126" name="Group"/>
          <p:cNvGrpSpPr/>
          <p:nvPr/>
        </p:nvGrpSpPr>
        <p:grpSpPr>
          <a:xfrm>
            <a:off x="5717170" y="379975"/>
            <a:ext cx="484359" cy="124571"/>
            <a:chOff x="0" y="0"/>
            <a:chExt cx="484358" cy="124570"/>
          </a:xfrm>
        </p:grpSpPr>
        <p:sp>
          <p:nvSpPr>
            <p:cNvPr id="124" name="Arc 238"/>
            <p:cNvSpPr/>
            <p:nvPr/>
          </p:nvSpPr>
          <p:spPr>
            <a:xfrm>
              <a:off x="0" y="0"/>
              <a:ext cx="445510" cy="94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8660" fill="norm" stroke="1" extrusionOk="0">
                  <a:moveTo>
                    <a:pt x="0" y="1312"/>
                  </a:moveTo>
                  <a:lnTo>
                    <a:pt x="0" y="1312"/>
                  </a:lnTo>
                  <a:cubicBezTo>
                    <a:pt x="7520" y="-2940"/>
                    <a:pt x="15194" y="3223"/>
                    <a:pt x="21600" y="18660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125" name="Line"/>
            <p:cNvSpPr/>
            <p:nvPr/>
          </p:nvSpPr>
          <p:spPr>
            <a:xfrm>
              <a:off x="380809" y="58892"/>
              <a:ext cx="103550" cy="65679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27" name="Straight Connector 47"/>
          <p:cNvSpPr/>
          <p:nvPr/>
        </p:nvSpPr>
        <p:spPr>
          <a:xfrm>
            <a:off x="9461988" y="100633"/>
            <a:ext cx="1" cy="3251362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28" name="Oval 92"/>
          <p:cNvSpPr/>
          <p:nvPr/>
        </p:nvSpPr>
        <p:spPr>
          <a:xfrm>
            <a:off x="8365252" y="786433"/>
            <a:ext cx="2193474" cy="2111829"/>
          </a:xfrm>
          <a:prstGeom prst="ellipse">
            <a:avLst/>
          </a:prstGeom>
          <a:ln w="12700">
            <a:solidFill>
              <a:srgbClr val="767171"/>
            </a:solidFill>
            <a:miter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29" name="Freeform 189"/>
          <p:cNvSpPr/>
          <p:nvPr/>
        </p:nvSpPr>
        <p:spPr>
          <a:xfrm>
            <a:off x="8906054" y="729880"/>
            <a:ext cx="1639231" cy="16234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50" fill="norm" stroke="1" extrusionOk="0">
                <a:moveTo>
                  <a:pt x="0" y="0"/>
                </a:moveTo>
                <a:cubicBezTo>
                  <a:pt x="1898" y="228"/>
                  <a:pt x="3796" y="456"/>
                  <a:pt x="5437" y="962"/>
                </a:cubicBezTo>
                <a:cubicBezTo>
                  <a:pt x="7078" y="1468"/>
                  <a:pt x="8571" y="2159"/>
                  <a:pt x="9845" y="3035"/>
                </a:cubicBezTo>
                <a:cubicBezTo>
                  <a:pt x="11118" y="3910"/>
                  <a:pt x="12380" y="5082"/>
                  <a:pt x="13078" y="6217"/>
                </a:cubicBezTo>
                <a:cubicBezTo>
                  <a:pt x="13776" y="7352"/>
                  <a:pt x="14020" y="8475"/>
                  <a:pt x="14033" y="9844"/>
                </a:cubicBezTo>
                <a:cubicBezTo>
                  <a:pt x="14045" y="11213"/>
                  <a:pt x="13763" y="13286"/>
                  <a:pt x="13151" y="14433"/>
                </a:cubicBezTo>
                <a:cubicBezTo>
                  <a:pt x="12539" y="15580"/>
                  <a:pt x="11363" y="16308"/>
                  <a:pt x="10359" y="16727"/>
                </a:cubicBezTo>
                <a:cubicBezTo>
                  <a:pt x="9355" y="17147"/>
                  <a:pt x="7824" y="16937"/>
                  <a:pt x="7127" y="16949"/>
                </a:cubicBezTo>
                <a:cubicBezTo>
                  <a:pt x="6429" y="16962"/>
                  <a:pt x="6331" y="16567"/>
                  <a:pt x="6171" y="16801"/>
                </a:cubicBezTo>
                <a:cubicBezTo>
                  <a:pt x="6012" y="17036"/>
                  <a:pt x="5804" y="17714"/>
                  <a:pt x="6171" y="18356"/>
                </a:cubicBezTo>
                <a:cubicBezTo>
                  <a:pt x="6539" y="18997"/>
                  <a:pt x="7457" y="20120"/>
                  <a:pt x="8376" y="20650"/>
                </a:cubicBezTo>
                <a:cubicBezTo>
                  <a:pt x="9294" y="21181"/>
                  <a:pt x="10641" y="21477"/>
                  <a:pt x="11682" y="21538"/>
                </a:cubicBezTo>
                <a:cubicBezTo>
                  <a:pt x="12722" y="21600"/>
                  <a:pt x="13665" y="21427"/>
                  <a:pt x="14620" y="21020"/>
                </a:cubicBezTo>
                <a:cubicBezTo>
                  <a:pt x="15576" y="20613"/>
                  <a:pt x="16592" y="19836"/>
                  <a:pt x="17412" y="19096"/>
                </a:cubicBezTo>
                <a:cubicBezTo>
                  <a:pt x="18233" y="18356"/>
                  <a:pt x="18955" y="17665"/>
                  <a:pt x="19543" y="16579"/>
                </a:cubicBezTo>
                <a:cubicBezTo>
                  <a:pt x="20131" y="15494"/>
                  <a:pt x="20596" y="13939"/>
                  <a:pt x="20939" y="12583"/>
                </a:cubicBezTo>
                <a:cubicBezTo>
                  <a:pt x="21282" y="11226"/>
                  <a:pt x="21600" y="8438"/>
                  <a:pt x="21600" y="8438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0" name="Freeform 190"/>
          <p:cNvSpPr/>
          <p:nvPr/>
        </p:nvSpPr>
        <p:spPr>
          <a:xfrm>
            <a:off x="8292738" y="1079717"/>
            <a:ext cx="2286001" cy="15375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16" fill="norm" stroke="1" extrusionOk="0">
                <a:moveTo>
                  <a:pt x="0" y="5638"/>
                </a:moveTo>
                <a:cubicBezTo>
                  <a:pt x="1278" y="4129"/>
                  <a:pt x="2555" y="2621"/>
                  <a:pt x="3635" y="1737"/>
                </a:cubicBezTo>
                <a:cubicBezTo>
                  <a:pt x="4715" y="852"/>
                  <a:pt x="5620" y="618"/>
                  <a:pt x="6480" y="332"/>
                </a:cubicBezTo>
                <a:cubicBezTo>
                  <a:pt x="7340" y="46"/>
                  <a:pt x="8122" y="-45"/>
                  <a:pt x="8798" y="20"/>
                </a:cubicBezTo>
                <a:cubicBezTo>
                  <a:pt x="9474" y="85"/>
                  <a:pt x="9904" y="189"/>
                  <a:pt x="10537" y="722"/>
                </a:cubicBezTo>
                <a:cubicBezTo>
                  <a:pt x="11169" y="1255"/>
                  <a:pt x="12100" y="2270"/>
                  <a:pt x="12591" y="3219"/>
                </a:cubicBezTo>
                <a:cubicBezTo>
                  <a:pt x="13083" y="4168"/>
                  <a:pt x="13285" y="5274"/>
                  <a:pt x="13487" y="6418"/>
                </a:cubicBezTo>
                <a:cubicBezTo>
                  <a:pt x="13689" y="7562"/>
                  <a:pt x="13864" y="9227"/>
                  <a:pt x="13803" y="10085"/>
                </a:cubicBezTo>
                <a:cubicBezTo>
                  <a:pt x="13741" y="10944"/>
                  <a:pt x="13504" y="11308"/>
                  <a:pt x="13118" y="11568"/>
                </a:cubicBezTo>
                <a:cubicBezTo>
                  <a:pt x="12732" y="11828"/>
                  <a:pt x="11950" y="11880"/>
                  <a:pt x="11485" y="11646"/>
                </a:cubicBezTo>
                <a:cubicBezTo>
                  <a:pt x="11020" y="11412"/>
                  <a:pt x="10677" y="10488"/>
                  <a:pt x="10326" y="10163"/>
                </a:cubicBezTo>
                <a:cubicBezTo>
                  <a:pt x="9975" y="9838"/>
                  <a:pt x="9694" y="9487"/>
                  <a:pt x="9378" y="9695"/>
                </a:cubicBezTo>
                <a:cubicBezTo>
                  <a:pt x="9061" y="9903"/>
                  <a:pt x="8587" y="10644"/>
                  <a:pt x="8429" y="11412"/>
                </a:cubicBezTo>
                <a:cubicBezTo>
                  <a:pt x="8271" y="12179"/>
                  <a:pt x="8254" y="13206"/>
                  <a:pt x="8429" y="14299"/>
                </a:cubicBezTo>
                <a:cubicBezTo>
                  <a:pt x="8605" y="15391"/>
                  <a:pt x="8991" y="16939"/>
                  <a:pt x="9483" y="17966"/>
                </a:cubicBezTo>
                <a:cubicBezTo>
                  <a:pt x="9975" y="18993"/>
                  <a:pt x="10774" y="19890"/>
                  <a:pt x="11380" y="20463"/>
                </a:cubicBezTo>
                <a:cubicBezTo>
                  <a:pt x="11985" y="21035"/>
                  <a:pt x="12486" y="21243"/>
                  <a:pt x="13118" y="21399"/>
                </a:cubicBezTo>
                <a:cubicBezTo>
                  <a:pt x="13750" y="21555"/>
                  <a:pt x="14444" y="21555"/>
                  <a:pt x="15173" y="21399"/>
                </a:cubicBezTo>
                <a:cubicBezTo>
                  <a:pt x="15901" y="21243"/>
                  <a:pt x="16815" y="20814"/>
                  <a:pt x="17491" y="20463"/>
                </a:cubicBezTo>
                <a:cubicBezTo>
                  <a:pt x="18167" y="20112"/>
                  <a:pt x="18544" y="19916"/>
                  <a:pt x="19229" y="19292"/>
                </a:cubicBezTo>
                <a:cubicBezTo>
                  <a:pt x="19914" y="18668"/>
                  <a:pt x="21600" y="16717"/>
                  <a:pt x="21600" y="16717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1" name="Freeform 194"/>
          <p:cNvSpPr/>
          <p:nvPr/>
        </p:nvSpPr>
        <p:spPr>
          <a:xfrm>
            <a:off x="9402285" y="819090"/>
            <a:ext cx="826818" cy="13438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02" h="21558" fill="norm" stroke="1" extrusionOk="0">
                <a:moveTo>
                  <a:pt x="14432" y="0"/>
                </a:moveTo>
                <a:cubicBezTo>
                  <a:pt x="16453" y="1826"/>
                  <a:pt x="18473" y="3652"/>
                  <a:pt x="19628" y="5635"/>
                </a:cubicBezTo>
                <a:cubicBezTo>
                  <a:pt x="20782" y="7617"/>
                  <a:pt x="21600" y="9988"/>
                  <a:pt x="21359" y="11896"/>
                </a:cubicBezTo>
                <a:cubicBezTo>
                  <a:pt x="21119" y="13804"/>
                  <a:pt x="19700" y="15667"/>
                  <a:pt x="18184" y="17083"/>
                </a:cubicBezTo>
                <a:cubicBezTo>
                  <a:pt x="16669" y="18499"/>
                  <a:pt x="14384" y="19647"/>
                  <a:pt x="12267" y="20393"/>
                </a:cubicBezTo>
                <a:cubicBezTo>
                  <a:pt x="10151" y="21138"/>
                  <a:pt x="7264" y="21511"/>
                  <a:pt x="5484" y="21555"/>
                </a:cubicBezTo>
                <a:cubicBezTo>
                  <a:pt x="3704" y="21600"/>
                  <a:pt x="2502" y="20959"/>
                  <a:pt x="1588" y="20661"/>
                </a:cubicBezTo>
                <a:cubicBezTo>
                  <a:pt x="673" y="20363"/>
                  <a:pt x="0" y="19766"/>
                  <a:pt x="0" y="19766"/>
                </a:cubicBezTo>
              </a:path>
            </a:pathLst>
          </a:custGeom>
          <a:ln w="28575">
            <a:solidFill>
              <a:schemeClr val="accent1"/>
            </a:solidFill>
            <a:prstDash val="dash"/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2" name="Freeform 195"/>
          <p:cNvSpPr/>
          <p:nvPr/>
        </p:nvSpPr>
        <p:spPr>
          <a:xfrm>
            <a:off x="8693664" y="1538081"/>
            <a:ext cx="825709" cy="1477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1" h="21563" fill="norm" stroke="1" extrusionOk="0">
                <a:moveTo>
                  <a:pt x="21541" y="980"/>
                </a:moveTo>
                <a:cubicBezTo>
                  <a:pt x="20002" y="512"/>
                  <a:pt x="18462" y="44"/>
                  <a:pt x="16596" y="4"/>
                </a:cubicBezTo>
                <a:cubicBezTo>
                  <a:pt x="14729" y="-37"/>
                  <a:pt x="12208" y="248"/>
                  <a:pt x="10341" y="736"/>
                </a:cubicBezTo>
                <a:cubicBezTo>
                  <a:pt x="8474" y="1224"/>
                  <a:pt x="6923" y="2051"/>
                  <a:pt x="5396" y="2932"/>
                </a:cubicBezTo>
                <a:cubicBezTo>
                  <a:pt x="3868" y="3814"/>
                  <a:pt x="2074" y="4844"/>
                  <a:pt x="1177" y="6024"/>
                </a:cubicBezTo>
                <a:cubicBezTo>
                  <a:pt x="280" y="7204"/>
                  <a:pt x="86" y="8749"/>
                  <a:pt x="14" y="10010"/>
                </a:cubicBezTo>
                <a:cubicBezTo>
                  <a:pt x="-59" y="11271"/>
                  <a:pt x="159" y="12438"/>
                  <a:pt x="741" y="13590"/>
                </a:cubicBezTo>
                <a:cubicBezTo>
                  <a:pt x="1323" y="14743"/>
                  <a:pt x="2462" y="15882"/>
                  <a:pt x="3505" y="16926"/>
                </a:cubicBezTo>
                <a:cubicBezTo>
                  <a:pt x="4547" y="17970"/>
                  <a:pt x="5929" y="19082"/>
                  <a:pt x="6996" y="19855"/>
                </a:cubicBezTo>
                <a:cubicBezTo>
                  <a:pt x="8062" y="20627"/>
                  <a:pt x="9905" y="21563"/>
                  <a:pt x="9905" y="21563"/>
                </a:cubicBezTo>
              </a:path>
            </a:pathLst>
          </a:custGeom>
          <a:ln w="28575">
            <a:solidFill>
              <a:schemeClr val="accent1"/>
            </a:solidFill>
            <a:prstDash val="dash"/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3" name="Freeform 196"/>
          <p:cNvSpPr/>
          <p:nvPr/>
        </p:nvSpPr>
        <p:spPr>
          <a:xfrm>
            <a:off x="8354069" y="1359668"/>
            <a:ext cx="1585812" cy="16408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2" h="21476" fill="norm" stroke="1" extrusionOk="0">
                <a:moveTo>
                  <a:pt x="0" y="13503"/>
                </a:moveTo>
                <a:cubicBezTo>
                  <a:pt x="254" y="12013"/>
                  <a:pt x="509" y="10523"/>
                  <a:pt x="893" y="9198"/>
                </a:cubicBezTo>
                <a:cubicBezTo>
                  <a:pt x="1278" y="7872"/>
                  <a:pt x="1725" y="6631"/>
                  <a:pt x="2308" y="5549"/>
                </a:cubicBezTo>
                <a:cubicBezTo>
                  <a:pt x="2891" y="4466"/>
                  <a:pt x="3672" y="3457"/>
                  <a:pt x="4392" y="2703"/>
                </a:cubicBezTo>
                <a:cubicBezTo>
                  <a:pt x="5112" y="1949"/>
                  <a:pt x="5806" y="1462"/>
                  <a:pt x="6625" y="1025"/>
                </a:cubicBezTo>
                <a:cubicBezTo>
                  <a:pt x="7444" y="587"/>
                  <a:pt x="8424" y="222"/>
                  <a:pt x="9305" y="76"/>
                </a:cubicBezTo>
                <a:cubicBezTo>
                  <a:pt x="10186" y="-70"/>
                  <a:pt x="11178" y="15"/>
                  <a:pt x="11910" y="149"/>
                </a:cubicBezTo>
                <a:cubicBezTo>
                  <a:pt x="12642" y="283"/>
                  <a:pt x="13077" y="562"/>
                  <a:pt x="13697" y="879"/>
                </a:cubicBezTo>
                <a:cubicBezTo>
                  <a:pt x="14317" y="1195"/>
                  <a:pt x="15211" y="1706"/>
                  <a:pt x="15632" y="2046"/>
                </a:cubicBezTo>
                <a:cubicBezTo>
                  <a:pt x="16054" y="2387"/>
                  <a:pt x="16129" y="2581"/>
                  <a:pt x="16228" y="2922"/>
                </a:cubicBezTo>
                <a:cubicBezTo>
                  <a:pt x="16327" y="3262"/>
                  <a:pt x="16340" y="3785"/>
                  <a:pt x="16228" y="4089"/>
                </a:cubicBezTo>
                <a:cubicBezTo>
                  <a:pt x="16116" y="4394"/>
                  <a:pt x="15893" y="4734"/>
                  <a:pt x="15558" y="4746"/>
                </a:cubicBezTo>
                <a:cubicBezTo>
                  <a:pt x="15223" y="4758"/>
                  <a:pt x="14789" y="4272"/>
                  <a:pt x="14218" y="4162"/>
                </a:cubicBezTo>
                <a:cubicBezTo>
                  <a:pt x="13647" y="4053"/>
                  <a:pt x="12729" y="3992"/>
                  <a:pt x="12134" y="4089"/>
                </a:cubicBezTo>
                <a:cubicBezTo>
                  <a:pt x="11538" y="4187"/>
                  <a:pt x="11154" y="4321"/>
                  <a:pt x="10645" y="4746"/>
                </a:cubicBezTo>
                <a:cubicBezTo>
                  <a:pt x="10136" y="5172"/>
                  <a:pt x="9503" y="5756"/>
                  <a:pt x="9082" y="6644"/>
                </a:cubicBezTo>
                <a:cubicBezTo>
                  <a:pt x="8660" y="7531"/>
                  <a:pt x="8263" y="9100"/>
                  <a:pt x="8114" y="10073"/>
                </a:cubicBezTo>
                <a:cubicBezTo>
                  <a:pt x="7965" y="11046"/>
                  <a:pt x="8077" y="11679"/>
                  <a:pt x="8188" y="12481"/>
                </a:cubicBezTo>
                <a:cubicBezTo>
                  <a:pt x="8300" y="13284"/>
                  <a:pt x="8337" y="14038"/>
                  <a:pt x="8784" y="14889"/>
                </a:cubicBezTo>
                <a:cubicBezTo>
                  <a:pt x="9231" y="15741"/>
                  <a:pt x="10087" y="16848"/>
                  <a:pt x="10868" y="17589"/>
                </a:cubicBezTo>
                <a:cubicBezTo>
                  <a:pt x="11650" y="18331"/>
                  <a:pt x="12518" y="18842"/>
                  <a:pt x="13474" y="19341"/>
                </a:cubicBezTo>
                <a:cubicBezTo>
                  <a:pt x="14429" y="19839"/>
                  <a:pt x="15359" y="20241"/>
                  <a:pt x="16600" y="20581"/>
                </a:cubicBezTo>
                <a:cubicBezTo>
                  <a:pt x="17841" y="20922"/>
                  <a:pt x="20235" y="21238"/>
                  <a:pt x="20918" y="21384"/>
                </a:cubicBezTo>
                <a:cubicBezTo>
                  <a:pt x="21600" y="21530"/>
                  <a:pt x="20694" y="21457"/>
                  <a:pt x="20694" y="21457"/>
                </a:cubicBezTo>
              </a:path>
            </a:pathLst>
          </a:custGeom>
          <a:ln w="28575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4" name="Straight Arrow Connector 202"/>
          <p:cNvSpPr/>
          <p:nvPr/>
        </p:nvSpPr>
        <p:spPr>
          <a:xfrm flipH="1" flipV="1">
            <a:off x="9407860" y="1131324"/>
            <a:ext cx="111513" cy="67112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5" name="Straight Arrow Connector 206"/>
          <p:cNvSpPr/>
          <p:nvPr/>
        </p:nvSpPr>
        <p:spPr>
          <a:xfrm flipH="1" flipV="1">
            <a:off x="9958219" y="1320512"/>
            <a:ext cx="5644" cy="70610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6" name="Straight Arrow Connector 216"/>
          <p:cNvSpPr/>
          <p:nvPr/>
        </p:nvSpPr>
        <p:spPr>
          <a:xfrm flipH="1" flipV="1">
            <a:off x="9051021" y="1365500"/>
            <a:ext cx="195147" cy="5576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7" name="Straight Arrow Connector 220"/>
          <p:cNvSpPr/>
          <p:nvPr/>
        </p:nvSpPr>
        <p:spPr>
          <a:xfrm flipH="1" flipV="1">
            <a:off x="9062319" y="2594095"/>
            <a:ext cx="105791" cy="109553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8" name="Straight Arrow Connector 223"/>
          <p:cNvSpPr/>
          <p:nvPr/>
        </p:nvSpPr>
        <p:spPr>
          <a:xfrm flipH="1" flipV="1">
            <a:off x="9497070" y="2541954"/>
            <a:ext cx="183996" cy="66909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39" name="Straight Arrow Connector 226"/>
          <p:cNvSpPr/>
          <p:nvPr/>
        </p:nvSpPr>
        <p:spPr>
          <a:xfrm flipH="1" flipV="1">
            <a:off x="9780400" y="2338627"/>
            <a:ext cx="130289" cy="10300"/>
          </a:xfrm>
          <a:prstGeom prst="line">
            <a:avLst/>
          </a:prstGeom>
          <a:ln w="28575">
            <a:solidFill>
              <a:schemeClr val="accent1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40" name="TextBox 239"/>
          <p:cNvSpPr txBox="1"/>
          <p:nvPr/>
        </p:nvSpPr>
        <p:spPr>
          <a:xfrm>
            <a:off x="9617178" y="14924"/>
            <a:ext cx="3464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θ</a:t>
            </a:r>
          </a:p>
        </p:txBody>
      </p:sp>
      <p:grpSp>
        <p:nvGrpSpPr>
          <p:cNvPr id="143" name="Group"/>
          <p:cNvGrpSpPr/>
          <p:nvPr/>
        </p:nvGrpSpPr>
        <p:grpSpPr>
          <a:xfrm>
            <a:off x="9451102" y="379975"/>
            <a:ext cx="485429" cy="124571"/>
            <a:chOff x="0" y="0"/>
            <a:chExt cx="485427" cy="124570"/>
          </a:xfrm>
        </p:grpSpPr>
        <p:sp>
          <p:nvSpPr>
            <p:cNvPr id="141" name="Arc 238"/>
            <p:cNvSpPr/>
            <p:nvPr/>
          </p:nvSpPr>
          <p:spPr>
            <a:xfrm>
              <a:off x="0" y="0"/>
              <a:ext cx="446494" cy="94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8660" fill="norm" stroke="1" extrusionOk="0">
                  <a:moveTo>
                    <a:pt x="0" y="1312"/>
                  </a:moveTo>
                  <a:lnTo>
                    <a:pt x="0" y="1312"/>
                  </a:lnTo>
                  <a:cubicBezTo>
                    <a:pt x="7520" y="-2940"/>
                    <a:pt x="15194" y="3223"/>
                    <a:pt x="21600" y="18660"/>
                  </a:cubicBez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</a:p>
          </p:txBody>
        </p:sp>
        <p:sp>
          <p:nvSpPr>
            <p:cNvPr id="142" name="Line"/>
            <p:cNvSpPr/>
            <p:nvPr/>
          </p:nvSpPr>
          <p:spPr>
            <a:xfrm>
              <a:off x="381650" y="58892"/>
              <a:ext cx="103778" cy="65679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44" name="Straight Connector 4"/>
          <p:cNvSpPr/>
          <p:nvPr/>
        </p:nvSpPr>
        <p:spPr>
          <a:xfrm>
            <a:off x="8300229" y="4071048"/>
            <a:ext cx="1" cy="1569227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5" name="Straight Connector 7"/>
          <p:cNvSpPr/>
          <p:nvPr/>
        </p:nvSpPr>
        <p:spPr>
          <a:xfrm flipH="1">
            <a:off x="8300229" y="4866547"/>
            <a:ext cx="2409759" cy="1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6" name="TextBox 239"/>
          <p:cNvSpPr txBox="1"/>
          <p:nvPr/>
        </p:nvSpPr>
        <p:spPr>
          <a:xfrm>
            <a:off x="10737919" y="4899008"/>
            <a:ext cx="3464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θ</a:t>
            </a:r>
          </a:p>
        </p:txBody>
      </p:sp>
      <p:sp>
        <p:nvSpPr>
          <p:cNvPr id="147" name="TextBox 239"/>
          <p:cNvSpPr txBox="1"/>
          <p:nvPr/>
        </p:nvSpPr>
        <p:spPr>
          <a:xfrm>
            <a:off x="8308907" y="3720584"/>
            <a:ext cx="823172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RM sini</a:t>
            </a:r>
          </a:p>
        </p:txBody>
      </p:sp>
      <p:sp>
        <p:nvSpPr>
          <p:cNvPr id="148" name="Line"/>
          <p:cNvSpPr/>
          <p:nvPr/>
        </p:nvSpPr>
        <p:spPr>
          <a:xfrm>
            <a:off x="8324778" y="4257877"/>
            <a:ext cx="2283302" cy="1004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84" fill="norm" stroke="1" extrusionOk="0">
                <a:moveTo>
                  <a:pt x="0" y="18845"/>
                </a:moveTo>
                <a:cubicBezTo>
                  <a:pt x="613" y="14991"/>
                  <a:pt x="1135" y="11148"/>
                  <a:pt x="1586" y="7275"/>
                </a:cubicBezTo>
                <a:cubicBezTo>
                  <a:pt x="1944" y="4202"/>
                  <a:pt x="2433" y="689"/>
                  <a:pt x="3921" y="80"/>
                </a:cubicBezTo>
                <a:cubicBezTo>
                  <a:pt x="5556" y="-589"/>
                  <a:pt x="6737" y="3047"/>
                  <a:pt x="7075" y="7055"/>
                </a:cubicBezTo>
                <a:cubicBezTo>
                  <a:pt x="7611" y="13405"/>
                  <a:pt x="7907" y="21011"/>
                  <a:pt x="10591" y="20883"/>
                </a:cubicBezTo>
                <a:cubicBezTo>
                  <a:pt x="13413" y="20748"/>
                  <a:pt x="13109" y="12963"/>
                  <a:pt x="14030" y="7005"/>
                </a:cubicBezTo>
                <a:cubicBezTo>
                  <a:pt x="14341" y="4994"/>
                  <a:pt x="14773" y="3160"/>
                  <a:pt x="15349" y="1831"/>
                </a:cubicBezTo>
                <a:cubicBezTo>
                  <a:pt x="15762" y="879"/>
                  <a:pt x="16270" y="203"/>
                  <a:pt x="17041" y="129"/>
                </a:cubicBezTo>
                <a:cubicBezTo>
                  <a:pt x="18613" y="-21"/>
                  <a:pt x="19387" y="3647"/>
                  <a:pt x="19862" y="7098"/>
                </a:cubicBezTo>
                <a:cubicBezTo>
                  <a:pt x="20451" y="11386"/>
                  <a:pt x="21086" y="15429"/>
                  <a:pt x="21600" y="19848"/>
                </a:cubicBezTo>
              </a:path>
            </a:pathLst>
          </a:custGeom>
          <a:ln w="254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49" name="Straight Connector 4"/>
          <p:cNvSpPr/>
          <p:nvPr/>
        </p:nvSpPr>
        <p:spPr>
          <a:xfrm>
            <a:off x="4768827" y="4071048"/>
            <a:ext cx="1" cy="1569227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0" name="Straight Connector 7"/>
          <p:cNvSpPr/>
          <p:nvPr/>
        </p:nvSpPr>
        <p:spPr>
          <a:xfrm flipH="1">
            <a:off x="4768826" y="4866547"/>
            <a:ext cx="2409760" cy="1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1" name="TextBox 239"/>
          <p:cNvSpPr txBox="1"/>
          <p:nvPr/>
        </p:nvSpPr>
        <p:spPr>
          <a:xfrm>
            <a:off x="7206517" y="4899008"/>
            <a:ext cx="3464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θ</a:t>
            </a:r>
          </a:p>
        </p:txBody>
      </p:sp>
      <p:sp>
        <p:nvSpPr>
          <p:cNvPr id="152" name="TextBox 239"/>
          <p:cNvSpPr txBox="1"/>
          <p:nvPr/>
        </p:nvSpPr>
        <p:spPr>
          <a:xfrm>
            <a:off x="4777505" y="3720584"/>
            <a:ext cx="82317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RM sini</a:t>
            </a:r>
          </a:p>
        </p:txBody>
      </p:sp>
      <p:sp>
        <p:nvSpPr>
          <p:cNvPr id="153" name="Line"/>
          <p:cNvSpPr/>
          <p:nvPr/>
        </p:nvSpPr>
        <p:spPr>
          <a:xfrm>
            <a:off x="4810842" y="4343558"/>
            <a:ext cx="2198807" cy="958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002" fill="norm" stroke="1" extrusionOk="0">
                <a:moveTo>
                  <a:pt x="0" y="755"/>
                </a:moveTo>
                <a:cubicBezTo>
                  <a:pt x="945" y="845"/>
                  <a:pt x="1860" y="1471"/>
                  <a:pt x="2661" y="2563"/>
                </a:cubicBezTo>
                <a:cubicBezTo>
                  <a:pt x="3971" y="4350"/>
                  <a:pt x="4877" y="7204"/>
                  <a:pt x="5576" y="10240"/>
                </a:cubicBezTo>
                <a:cubicBezTo>
                  <a:pt x="6749" y="15335"/>
                  <a:pt x="7975" y="21373"/>
                  <a:pt x="10465" y="20984"/>
                </a:cubicBezTo>
                <a:cubicBezTo>
                  <a:pt x="12826" y="20616"/>
                  <a:pt x="13731" y="14864"/>
                  <a:pt x="14750" y="10166"/>
                </a:cubicBezTo>
                <a:cubicBezTo>
                  <a:pt x="15473" y="6835"/>
                  <a:pt x="16471" y="3794"/>
                  <a:pt x="17880" y="1913"/>
                </a:cubicBezTo>
                <a:cubicBezTo>
                  <a:pt x="18995" y="426"/>
                  <a:pt x="20299" y="-227"/>
                  <a:pt x="21600" y="70"/>
                </a:cubicBezTo>
              </a:path>
            </a:pathLst>
          </a:custGeom>
          <a:ln w="254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54" name="TextBox 239"/>
          <p:cNvSpPr txBox="1"/>
          <p:nvPr/>
        </p:nvSpPr>
        <p:spPr>
          <a:xfrm>
            <a:off x="3091259" y="4978558"/>
            <a:ext cx="346440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θ</a:t>
            </a:r>
          </a:p>
        </p:txBody>
      </p:sp>
      <p:grpSp>
        <p:nvGrpSpPr>
          <p:cNvPr id="159" name="Group"/>
          <p:cNvGrpSpPr/>
          <p:nvPr/>
        </p:nvGrpSpPr>
        <p:grpSpPr>
          <a:xfrm>
            <a:off x="834404" y="3698533"/>
            <a:ext cx="2409759" cy="1919691"/>
            <a:chOff x="0" y="0"/>
            <a:chExt cx="2409758" cy="1919689"/>
          </a:xfrm>
        </p:grpSpPr>
        <p:sp>
          <p:nvSpPr>
            <p:cNvPr id="155" name="Line"/>
            <p:cNvSpPr/>
            <p:nvPr/>
          </p:nvSpPr>
          <p:spPr>
            <a:xfrm>
              <a:off x="6735" y="659607"/>
              <a:ext cx="2270751" cy="881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35" fill="norm" stroke="1" extrusionOk="0">
                  <a:moveTo>
                    <a:pt x="0" y="19846"/>
                  </a:moveTo>
                  <a:cubicBezTo>
                    <a:pt x="643" y="18273"/>
                    <a:pt x="1937" y="14988"/>
                    <a:pt x="2982" y="10880"/>
                  </a:cubicBezTo>
                  <a:cubicBezTo>
                    <a:pt x="4343" y="5526"/>
                    <a:pt x="5800" y="-477"/>
                    <a:pt x="7673" y="31"/>
                  </a:cubicBezTo>
                  <a:cubicBezTo>
                    <a:pt x="9628" y="560"/>
                    <a:pt x="10568" y="5459"/>
                    <a:pt x="11239" y="10436"/>
                  </a:cubicBezTo>
                  <a:cubicBezTo>
                    <a:pt x="11978" y="15908"/>
                    <a:pt x="13174" y="20935"/>
                    <a:pt x="15315" y="21035"/>
                  </a:cubicBezTo>
                  <a:cubicBezTo>
                    <a:pt x="17210" y="21123"/>
                    <a:pt x="18344" y="15687"/>
                    <a:pt x="19316" y="10615"/>
                  </a:cubicBezTo>
                  <a:cubicBezTo>
                    <a:pt x="20132" y="6354"/>
                    <a:pt x="21115" y="2395"/>
                    <a:pt x="21600" y="478"/>
                  </a:cubicBezTo>
                </a:path>
              </a:pathLst>
            </a:custGeom>
            <a:noFill/>
            <a:ln w="254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56" name="Straight Connector 4"/>
            <p:cNvSpPr/>
            <p:nvPr/>
          </p:nvSpPr>
          <p:spPr>
            <a:xfrm flipH="1">
              <a:off x="0" y="350463"/>
              <a:ext cx="1" cy="156922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57" name="Straight Connector 7"/>
            <p:cNvSpPr/>
            <p:nvPr/>
          </p:nvSpPr>
          <p:spPr>
            <a:xfrm flipH="1" flipV="1">
              <a:off x="0" y="1145962"/>
              <a:ext cx="2409759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58" name="TextBox 239"/>
            <p:cNvSpPr txBox="1"/>
            <p:nvPr/>
          </p:nvSpPr>
          <p:spPr>
            <a:xfrm>
              <a:off x="8678" y="0"/>
              <a:ext cx="823172" cy="3581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/>
              <a:r>
                <a:t>RM sini</a:t>
              </a:r>
            </a:p>
          </p:txBody>
        </p:sp>
      </p:grpSp>
      <p:sp>
        <p:nvSpPr>
          <p:cNvPr id="160" name="Straight Connector 7"/>
          <p:cNvSpPr/>
          <p:nvPr/>
        </p:nvSpPr>
        <p:spPr>
          <a:xfrm flipH="1" flipV="1">
            <a:off x="4379207" y="1838499"/>
            <a:ext cx="2737262" cy="1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1" name="Straight Connector 7"/>
          <p:cNvSpPr/>
          <p:nvPr/>
        </p:nvSpPr>
        <p:spPr>
          <a:xfrm flipH="1" flipV="1">
            <a:off x="8093358" y="1827611"/>
            <a:ext cx="2737262" cy="1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2" name="Straight Connector 47"/>
          <p:cNvSpPr/>
          <p:nvPr/>
        </p:nvSpPr>
        <p:spPr>
          <a:xfrm flipH="1">
            <a:off x="5729076" y="125208"/>
            <a:ext cx="1" cy="3251362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Straight Connector 47"/>
          <p:cNvSpPr/>
          <p:nvPr/>
        </p:nvSpPr>
        <p:spPr>
          <a:xfrm flipH="1">
            <a:off x="1992987" y="125208"/>
            <a:ext cx="1" cy="3251362"/>
          </a:xfrm>
          <a:prstGeom prst="line">
            <a:avLst/>
          </a:prstGeom>
          <a:ln w="254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64" name="A. Ring"/>
          <p:cNvSpPr txBox="1"/>
          <p:nvPr/>
        </p:nvSpPr>
        <p:spPr>
          <a:xfrm>
            <a:off x="767054" y="6066726"/>
            <a:ext cx="85925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/>
            </a:lvl1pPr>
          </a:lstStyle>
          <a:p>
            <a:pPr/>
            <a:r>
              <a:t>A. Ring</a:t>
            </a:r>
          </a:p>
        </p:txBody>
      </p:sp>
      <p:sp>
        <p:nvSpPr>
          <p:cNvPr id="165" name="B. Axisymmetric spiral"/>
          <p:cNvSpPr txBox="1"/>
          <p:nvPr/>
        </p:nvSpPr>
        <p:spPr>
          <a:xfrm>
            <a:off x="4667496" y="6066726"/>
            <a:ext cx="2486247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/>
            </a:lvl1pPr>
          </a:lstStyle>
          <a:p>
            <a:pPr/>
            <a:r>
              <a:t>B. Axisymmetric spiral</a:t>
            </a:r>
          </a:p>
        </p:txBody>
      </p:sp>
      <p:sp>
        <p:nvSpPr>
          <p:cNvPr id="166" name="C. Bisymmetric spiral"/>
          <p:cNvSpPr txBox="1"/>
          <p:nvPr/>
        </p:nvSpPr>
        <p:spPr>
          <a:xfrm>
            <a:off x="8218865" y="6066726"/>
            <a:ext cx="236770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/>
            </a:lvl1pPr>
          </a:lstStyle>
          <a:p>
            <a:pPr/>
            <a:r>
              <a:t>C. Bisymmetric spiral</a:t>
            </a:r>
          </a:p>
        </p:txBody>
      </p:sp>
      <p:grpSp>
        <p:nvGrpSpPr>
          <p:cNvPr id="169" name="Group"/>
          <p:cNvGrpSpPr/>
          <p:nvPr/>
        </p:nvGrpSpPr>
        <p:grpSpPr>
          <a:xfrm>
            <a:off x="1875121" y="1716216"/>
            <a:ext cx="247528" cy="244568"/>
            <a:chOff x="0" y="0"/>
            <a:chExt cx="247526" cy="244566"/>
          </a:xfrm>
        </p:grpSpPr>
        <p:sp>
          <p:nvSpPr>
            <p:cNvPr id="167" name="Circle"/>
            <p:cNvSpPr/>
            <p:nvPr/>
          </p:nvSpPr>
          <p:spPr>
            <a:xfrm>
              <a:off x="-1" y="0"/>
              <a:ext cx="247528" cy="244567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168" name="Circle"/>
            <p:cNvSpPr/>
            <p:nvPr/>
          </p:nvSpPr>
          <p:spPr>
            <a:xfrm>
              <a:off x="63204" y="57163"/>
              <a:ext cx="121119" cy="130240"/>
            </a:xfrm>
            <a:prstGeom prst="ellipse">
              <a:avLst/>
            </a:prstGeom>
            <a:gradFill flip="none" rotWithShape="1">
              <a:gsLst>
                <a:gs pos="0">
                  <a:srgbClr val="70A6DB"/>
                </a:gs>
                <a:gs pos="50000">
                  <a:srgbClr val="559BDB"/>
                </a:gs>
                <a:gs pos="100000">
                  <a:srgbClr val="448AC9"/>
                </a:gs>
              </a:gsLst>
              <a:lin ang="5400000" scaled="0"/>
            </a:gradFill>
            <a:ln w="6350" cap="flat">
              <a:solidFill>
                <a:schemeClr val="accent5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70" name="x"/>
          <p:cNvSpPr txBox="1"/>
          <p:nvPr/>
        </p:nvSpPr>
        <p:spPr>
          <a:xfrm>
            <a:off x="3205044" y="1755563"/>
            <a:ext cx="230385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b="1"/>
            </a:lvl1pPr>
          </a:lstStyle>
          <a:p>
            <a:pPr/>
            <a:r>
              <a:t>x</a:t>
            </a:r>
          </a:p>
        </p:txBody>
      </p:sp>
      <p:sp>
        <p:nvSpPr>
          <p:cNvPr id="171" name="y"/>
          <p:cNvSpPr txBox="1"/>
          <p:nvPr/>
        </p:nvSpPr>
        <p:spPr>
          <a:xfrm>
            <a:off x="1742419" y="20332"/>
            <a:ext cx="216878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y</a:t>
            </a:r>
          </a:p>
        </p:txBody>
      </p:sp>
      <p:sp>
        <p:nvSpPr>
          <p:cNvPr id="172" name="z"/>
          <p:cNvSpPr txBox="1"/>
          <p:nvPr/>
        </p:nvSpPr>
        <p:spPr>
          <a:xfrm>
            <a:off x="1638221" y="1755563"/>
            <a:ext cx="212637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z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